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8" r:id="rId3"/>
    <p:sldId id="257" r:id="rId4"/>
    <p:sldId id="259" r:id="rId5"/>
    <p:sldId id="260" r:id="rId6"/>
    <p:sldId id="261" r:id="rId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64" d="100"/>
          <a:sy n="64" d="100"/>
        </p:scale>
        <p:origin x="-1336" y="-68"/>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3048"/>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25146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Subtitle 8"/>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fld id="{3D13AD52-3E23-4FDD-B688-5814015F0D50}" type="datetimeFigureOut">
              <a:rPr lang="en-US" smtClean="0"/>
              <a:t>2/26/2026</a:t>
            </a:fld>
            <a:endParaRPr lang="en-US"/>
          </a:p>
        </p:txBody>
      </p:sp>
      <p:sp>
        <p:nvSpPr>
          <p:cNvPr id="17" name="Footer Placeholder 16"/>
          <p:cNvSpPr>
            <a:spLocks noGrp="1"/>
          </p:cNvSpPr>
          <p:nvPr>
            <p:ph type="ftr" sz="quarter" idx="11"/>
          </p:nvPr>
        </p:nvSpPr>
        <p:spPr/>
        <p:txBody>
          <a:bodyPr/>
          <a:lstStyle/>
          <a:p>
            <a:endParaRPr lang="en-US"/>
          </a:p>
        </p:txBody>
      </p:sp>
      <p:sp>
        <p:nvSpPr>
          <p:cNvPr id="7" name="Straight Connector 6"/>
          <p:cNvSpPr>
            <a:spLocks noChangeShapeType="1"/>
          </p:cNvSpPr>
          <p:nvPr/>
        </p:nvSpPr>
        <p:spPr bwMode="auto">
          <a:xfrm>
            <a:off x="155448" y="2420112"/>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Oval 12"/>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Oval 13"/>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Slide Number Placeholder 28"/>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5470EAA3-E910-44B7-8B41-EAB058ACCE8B}" type="slidenum">
              <a:rPr lang="en-US" smtClean="0"/>
              <a:t>‹#›</a:t>
            </a:fld>
            <a:endParaRPr lang="en-US"/>
          </a:p>
        </p:txBody>
      </p:sp>
      <p:sp>
        <p:nvSpPr>
          <p:cNvPr id="8" name="Title 7"/>
          <p:cNvSpPr>
            <a:spLocks noGrp="1"/>
          </p:cNvSpPr>
          <p:nvPr>
            <p:ph type="ctrTitle"/>
          </p:nvPr>
        </p:nvSpPr>
        <p:spPr>
          <a:xfrm>
            <a:off x="685800" y="381000"/>
            <a:ext cx="7772400" cy="1752600"/>
          </a:xfrm>
        </p:spPr>
        <p:txBody>
          <a:bodyPr anchor="b"/>
          <a:lstStyle>
            <a:lvl1pPr>
              <a:defRPr sz="4200">
                <a:solidFill>
                  <a:schemeClr val="accent1"/>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3D13AD52-3E23-4FDD-B688-5814015F0D50}" type="datetimeFigureOut">
              <a:rPr lang="en-US" smtClean="0"/>
              <a:t>2/26/2026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470EAA3-E910-44B7-8B41-EAB058ACCE8B}"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2"/>
      </p:bgRef>
    </p:bg>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7010400" y="0"/>
            <a:ext cx="21336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Straight Connector 12"/>
          <p:cNvSpPr>
            <a:spLocks noChangeShapeType="1"/>
          </p:cNvSpPr>
          <p:nvPr/>
        </p:nvSpPr>
        <p:spPr bwMode="auto">
          <a:xfrm rot="5400000">
            <a:off x="4021836" y="3278124"/>
            <a:ext cx="6245352"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4" name="Oval 13"/>
          <p:cNvSpPr/>
          <p:nvPr/>
        </p:nvSpPr>
        <p:spPr>
          <a:xfrm>
            <a:off x="6839712"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6934200" y="3020251"/>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6915912" y="3009901"/>
            <a:ext cx="457200" cy="441325"/>
          </a:xfrm>
        </p:spPr>
        <p:txBody>
          <a:bodyPr/>
          <a:lstStyle/>
          <a:p>
            <a:fld id="{5470EAA3-E910-44B7-8B41-EAB058ACCE8B}" type="slidenum">
              <a:rPr lang="en-US" smtClean="0"/>
              <a:t>‹#›</a:t>
            </a:fld>
            <a:endParaRPr lang="en-US"/>
          </a:p>
        </p:txBody>
      </p:sp>
      <p:sp>
        <p:nvSpPr>
          <p:cNvPr id="3" name="Vertical Text Placeholder 2"/>
          <p:cNvSpPr>
            <a:spLocks noGrp="1"/>
          </p:cNvSpPr>
          <p:nvPr>
            <p:ph type="body" orient="vert" idx="1"/>
          </p:nvPr>
        </p:nvSpPr>
        <p:spPr>
          <a:xfrm>
            <a:off x="304800" y="304800"/>
            <a:ext cx="6553200" cy="5821366"/>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3D13AD52-3E23-4FDD-B688-5814015F0D50}" type="datetimeFigureOut">
              <a:rPr lang="en-US" smtClean="0"/>
              <a:t>2/26/2026</a:t>
            </a:fld>
            <a:endParaRPr lang="en-US"/>
          </a:p>
        </p:txBody>
      </p:sp>
      <p:sp>
        <p:nvSpPr>
          <p:cNvPr id="5" name="Footer Placeholder 4"/>
          <p:cNvSpPr>
            <a:spLocks noGrp="1"/>
          </p:cNvSpPr>
          <p:nvPr>
            <p:ph type="ftr" sz="quarter" idx="11"/>
          </p:nvPr>
        </p:nvSpPr>
        <p:spPr/>
        <p:txBody>
          <a:bodyPr/>
          <a:lstStyle/>
          <a:p>
            <a:endParaRPr lang="en-US"/>
          </a:p>
        </p:txBody>
      </p:sp>
      <p:sp>
        <p:nvSpPr>
          <p:cNvPr id="2" name="Vertical Title 1"/>
          <p:cNvSpPr>
            <a:spLocks noGrp="1"/>
          </p:cNvSpPr>
          <p:nvPr>
            <p:ph type="title" orient="vert"/>
          </p:nvPr>
        </p:nvSpPr>
        <p:spPr>
          <a:xfrm>
            <a:off x="7391400" y="304801"/>
            <a:ext cx="1447800" cy="5851525"/>
          </a:xfrm>
        </p:spPr>
        <p:txBody>
          <a:bodyPr vert="eaVert"/>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accent3">
                    <a:shade val="75000"/>
                  </a:schemeClr>
                </a:solidFill>
              </a:defRPr>
            </a:lvl1p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3D13AD52-3E23-4FDD-B688-5814015F0D50}" type="datetimeFigureOut">
              <a:rPr lang="en-US" smtClean="0"/>
              <a:t>2/26/2026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4361688" y="1026372"/>
            <a:ext cx="457200" cy="441325"/>
          </a:xfrm>
        </p:spPr>
        <p:txBody>
          <a:bodyPr/>
          <a:lstStyle/>
          <a:p>
            <a:fld id="{5470EAA3-E910-44B7-8B41-EAB058ACCE8B}" type="slidenum">
              <a:rPr lang="en-US" smtClean="0"/>
              <a:t>‹#›</a:t>
            </a:fld>
            <a:endParaRPr lang="en-US"/>
          </a:p>
        </p:txBody>
      </p:sp>
      <p:sp>
        <p:nvSpPr>
          <p:cNvPr id="8" name="Content Placeholder 7"/>
          <p:cNvSpPr>
            <a:spLocks noGrp="1"/>
          </p:cNvSpPr>
          <p:nvPr>
            <p:ph sz="quarter" idx="1"/>
          </p:nvPr>
        </p:nvSpPr>
        <p:spPr>
          <a:xfrm>
            <a:off x="301752" y="1527048"/>
            <a:ext cx="850392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1905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152400" y="2286000"/>
            <a:ext cx="8833104" cy="304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5448" y="142352"/>
            <a:ext cx="8833104" cy="2139696"/>
          </a:xfrm>
          <a:prstGeom prst="rect">
            <a:avLst/>
          </a:prstGeom>
          <a:solidFill>
            <a:schemeClr val="accent1"/>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1368426" y="2743200"/>
            <a:ext cx="6480174" cy="1673225"/>
          </a:xfrm>
        </p:spPr>
        <p:txBody>
          <a:bodyPr anchor="t"/>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13" name="Rectangle 12"/>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Rectangle 13"/>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Footer Placeholder 4"/>
          <p:cNvSpPr>
            <a:spLocks noGrp="1"/>
          </p:cNvSpPr>
          <p:nvPr>
            <p:ph type="ftr" sz="quarter" idx="11"/>
          </p:nvPr>
        </p:nvSpPr>
        <p:spPr/>
        <p:txBody>
          <a:bodyPr/>
          <a:lstStyle/>
          <a:p>
            <a:endParaRPr lang="en-US"/>
          </a:p>
        </p:txBody>
      </p:sp>
      <p:sp>
        <p:nvSpPr>
          <p:cNvPr id="4" name="Date Placeholder 3"/>
          <p:cNvSpPr>
            <a:spLocks noGrp="1"/>
          </p:cNvSpPr>
          <p:nvPr>
            <p:ph type="dt" sz="half" idx="10"/>
          </p:nvPr>
        </p:nvSpPr>
        <p:spPr/>
        <p:txBody>
          <a:bodyPr/>
          <a:lstStyle/>
          <a:p>
            <a:fld id="{3D13AD52-3E23-4FDD-B688-5814015F0D50}" type="datetimeFigureOut">
              <a:rPr lang="en-US" smtClean="0"/>
              <a:t>2/26/2026</a:t>
            </a:fld>
            <a:endParaRPr lang="en-US"/>
          </a:p>
        </p:txBody>
      </p:sp>
      <p:sp>
        <p:nvSpPr>
          <p:cNvPr id="8" name="Straight Connector 7"/>
          <p:cNvSpPr>
            <a:spLocks noChangeShapeType="1"/>
          </p:cNvSpPr>
          <p:nvPr/>
        </p:nvSpPr>
        <p:spPr bwMode="auto">
          <a:xfrm>
            <a:off x="152400" y="2438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Oval 9"/>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5470EAA3-E910-44B7-8B41-EAB058ACCE8B}" type="slidenum">
              <a:rPr lang="en-US" smtClean="0"/>
              <a:t>‹#›</a:t>
            </a:fld>
            <a:endParaRPr lang="en-US"/>
          </a:p>
        </p:txBody>
      </p:sp>
      <p:sp>
        <p:nvSpPr>
          <p:cNvPr id="2" name="Title 1"/>
          <p:cNvSpPr>
            <a:spLocks noGrp="1"/>
          </p:cNvSpPr>
          <p:nvPr>
            <p:ph type="title"/>
          </p:nvPr>
        </p:nvSpPr>
        <p:spPr>
          <a:xfrm>
            <a:off x="722313" y="533400"/>
            <a:ext cx="7772400" cy="1524000"/>
          </a:xfrm>
        </p:spPr>
        <p:txBody>
          <a:bodyPr anchor="b"/>
          <a:lstStyle>
            <a:lvl1pPr algn="ctr">
              <a:buNone/>
              <a:defRPr sz="4200" b="0" cap="none" baseline="0">
                <a:solidFill>
                  <a:srgbClr val="FFFFFF"/>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301752" y="228600"/>
            <a:ext cx="8534400" cy="758952"/>
          </a:xfrm>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a:xfrm>
            <a:off x="5791200" y="6409944"/>
            <a:ext cx="3044952" cy="365760"/>
          </a:xfrm>
        </p:spPr>
        <p:txBody>
          <a:bodyPr/>
          <a:lstStyle/>
          <a:p>
            <a:fld id="{3D13AD52-3E23-4FDD-B688-5814015F0D50}" type="datetimeFigureOut">
              <a:rPr lang="en-US" smtClean="0"/>
              <a:t>2/26/2026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470EAA3-E910-44B7-8B41-EAB058ACCE8B}" type="slidenum">
              <a:rPr lang="en-US" smtClean="0"/>
              <a:t>‹#›</a:t>
            </a:fld>
            <a:endParaRPr lang="en-US"/>
          </a:p>
        </p:txBody>
      </p:sp>
      <p:sp>
        <p:nvSpPr>
          <p:cNvPr id="8" name="Straight Connector 7"/>
          <p:cNvSpPr>
            <a:spLocks noChangeShapeType="1"/>
          </p:cNvSpPr>
          <p:nvPr/>
        </p:nvSpPr>
        <p:spPr bwMode="auto">
          <a:xfrm flipV="1">
            <a:off x="4563080" y="1575652"/>
            <a:ext cx="8921" cy="4819557"/>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Content Placeholder 9"/>
          <p:cNvSpPr>
            <a:spLocks noGrp="1"/>
          </p:cNvSpPr>
          <p:nvPr>
            <p:ph sz="half" idx="1"/>
          </p:nvPr>
        </p:nvSpPr>
        <p:spPr>
          <a:xfrm>
            <a:off x="301752" y="1371600"/>
            <a:ext cx="4038600" cy="4681728"/>
          </a:xfrm>
        </p:spPr>
        <p:txBody>
          <a:bodyPr/>
          <a:lstStyle>
            <a:lvl1pPr>
              <a:defRPr sz="2500"/>
            </a:lvl1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2" name="Content Placeholder 11"/>
          <p:cNvSpPr>
            <a:spLocks noGrp="1"/>
          </p:cNvSpPr>
          <p:nvPr>
            <p:ph sz="half" idx="2"/>
          </p:nvPr>
        </p:nvSpPr>
        <p:spPr>
          <a:xfrm>
            <a:off x="4800600" y="1371600"/>
            <a:ext cx="4038600" cy="4681728"/>
          </a:xfrm>
        </p:spPr>
        <p:txBody>
          <a:bodyPr/>
          <a:lstStyle>
            <a:lvl1pPr>
              <a:defRPr sz="2500"/>
            </a:lvl1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1">
        <a:schemeClr val="bg2"/>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flipV="1">
            <a:off x="4572000" y="2200275"/>
            <a:ext cx="0" cy="4187952"/>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Rectangle 19"/>
          <p:cNvSpPr>
            <a:spLocks noChangeArrowheads="1"/>
          </p:cNvSpPr>
          <p:nvPr/>
        </p:nvSpPr>
        <p:spPr bwMode="white">
          <a:xfrm>
            <a:off x="0" y="0"/>
            <a:ext cx="9144000" cy="1447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1" name="Rectangle 20"/>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2" name="Rectangle 21"/>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p:nvPr/>
        </p:nvSpPr>
        <p:spPr>
          <a:xfrm>
            <a:off x="152400" y="1371600"/>
            <a:ext cx="8833104"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a:spLocks noChangeArrowheads="1"/>
          </p:cNvSpPr>
          <p:nvPr/>
        </p:nvSpPr>
        <p:spPr bwMode="auto">
          <a:xfrm>
            <a:off x="145923" y="6391656"/>
            <a:ext cx="8833104" cy="310896"/>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3D13AD52-3E23-4FDD-B688-5814015F0D50}" type="datetimeFigureOut">
              <a:rPr lang="en-US" smtClean="0"/>
              <a:t>2/26/2026</a:t>
            </a:fld>
            <a:endParaRPr lang="en-US"/>
          </a:p>
        </p:txBody>
      </p:sp>
      <p:sp>
        <p:nvSpPr>
          <p:cNvPr id="8" name="Footer Placeholder 7"/>
          <p:cNvSpPr>
            <a:spLocks noGrp="1"/>
          </p:cNvSpPr>
          <p:nvPr>
            <p:ph type="ftr" sz="quarter" idx="11"/>
          </p:nvPr>
        </p:nvSpPr>
        <p:spPr>
          <a:xfrm>
            <a:off x="304800" y="6409944"/>
            <a:ext cx="3581400" cy="365760"/>
          </a:xfrm>
        </p:spPr>
        <p:txBody>
          <a:bodyPr/>
          <a:lstStyle/>
          <a:p>
            <a:endParaRPr lang="en-US"/>
          </a:p>
        </p:txBody>
      </p:sp>
      <p:sp>
        <p:nvSpPr>
          <p:cNvPr id="15" name="Straight Connector 14"/>
          <p:cNvSpPr>
            <a:spLocks noChangeShapeType="1"/>
          </p:cNvSpPr>
          <p:nvPr/>
        </p:nvSpPr>
        <p:spPr bwMode="auto">
          <a:xfrm>
            <a:off x="152400" y="128016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4" name="Content Placeholder 23"/>
          <p:cNvSpPr>
            <a:spLocks noGrp="1"/>
          </p:cNvSpPr>
          <p:nvPr>
            <p:ph sz="quarter" idx="2"/>
          </p:nvPr>
        </p:nvSpPr>
        <p:spPr>
          <a:xfrm>
            <a:off x="301752" y="2471383"/>
            <a:ext cx="4041648" cy="3818404"/>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6" name="Content Placeholder 25"/>
          <p:cNvSpPr>
            <a:spLocks noGrp="1"/>
          </p:cNvSpPr>
          <p:nvPr>
            <p:ph sz="quarter" idx="4"/>
          </p:nvPr>
        </p:nvSpPr>
        <p:spPr>
          <a:xfrm>
            <a:off x="4800600" y="2471383"/>
            <a:ext cx="4038600" cy="382219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5" name="Oval 24"/>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Oval 26"/>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Slide Number Placeholder 8"/>
          <p:cNvSpPr>
            <a:spLocks noGrp="1"/>
          </p:cNvSpPr>
          <p:nvPr>
            <p:ph type="sldNum" sz="quarter" idx="12"/>
          </p:nvPr>
        </p:nvSpPr>
        <p:spPr>
          <a:xfrm>
            <a:off x="4343400" y="1042416"/>
            <a:ext cx="457200" cy="441325"/>
          </a:xfrm>
        </p:spPr>
        <p:txBody>
          <a:bodyPr/>
          <a:lstStyle>
            <a:lvl1pPr algn="ctr">
              <a:defRPr/>
            </a:lvl1pPr>
          </a:lstStyle>
          <a:p>
            <a:fld id="{5470EAA3-E910-44B7-8B41-EAB058ACCE8B}" type="slidenum">
              <a:rPr lang="en-US" smtClean="0"/>
              <a:t>‹#›</a:t>
            </a:fld>
            <a:endParaRPr lang="en-US"/>
          </a:p>
        </p:txBody>
      </p:sp>
      <p:sp>
        <p:nvSpPr>
          <p:cNvPr id="23" name="Title 22"/>
          <p:cNvSpPr>
            <a:spLocks noGrp="1"/>
          </p:cNvSpPr>
          <p:nvPr>
            <p:ph type="title"/>
          </p:nvPr>
        </p:nvSpPr>
        <p:spPr/>
        <p:txBody>
          <a:bodyPr rtlCol="0" anchor="b" anchorCtr="0"/>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3D13AD52-3E23-4FDD-B688-5814015F0D50}" type="datetimeFigureOut">
              <a:rPr lang="en-US" smtClean="0"/>
              <a:t>2/26/2026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a:xfrm>
            <a:off x="4343400" y="1036020"/>
            <a:ext cx="457200" cy="441325"/>
          </a:xfrm>
        </p:spPr>
        <p:txBody>
          <a:bodyPr/>
          <a:lstStyle/>
          <a:p>
            <a:fld id="{5470EAA3-E910-44B7-8B41-EAB058ACCE8B}"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Rectangle 4"/>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6" name="Rectangle 5"/>
          <p:cNvSpPr>
            <a:spLocks noChangeArrowheads="1"/>
          </p:cNvSpPr>
          <p:nvPr/>
        </p:nvSpPr>
        <p:spPr bwMode="auto">
          <a:xfrm>
            <a:off x="152400" y="158496"/>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 name="Date Placeholder 1"/>
          <p:cNvSpPr>
            <a:spLocks noGrp="1"/>
          </p:cNvSpPr>
          <p:nvPr>
            <p:ph type="dt" sz="half" idx="10"/>
          </p:nvPr>
        </p:nvSpPr>
        <p:spPr/>
        <p:txBody>
          <a:bodyPr/>
          <a:lstStyle/>
          <a:p>
            <a:fld id="{3D13AD52-3E23-4FDD-B688-5814015F0D50}" type="datetimeFigureOut">
              <a:rPr lang="en-US" smtClean="0"/>
              <a:t>2/26/2026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a:xfrm>
            <a:off x="4267200" y="6324600"/>
            <a:ext cx="609600" cy="441324"/>
          </a:xfrm>
        </p:spPr>
        <p:txBody>
          <a:bodyPr/>
          <a:lstStyle>
            <a:lvl1pPr>
              <a:defRPr>
                <a:solidFill>
                  <a:srgbClr val="FFFFFF"/>
                </a:solidFill>
              </a:defRPr>
            </a:lvl1pPr>
          </a:lstStyle>
          <a:p>
            <a:fld id="{5470EAA3-E910-44B7-8B41-EAB058ACCE8B}"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9" name="Rectangle 18"/>
          <p:cNvSpPr>
            <a:spLocks noChangeArrowheads="1"/>
          </p:cNvSpPr>
          <p:nvPr/>
        </p:nvSpPr>
        <p:spPr bwMode="auto">
          <a:xfrm>
            <a:off x="152400" y="152400"/>
            <a:ext cx="8833104" cy="304800"/>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18872"/>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3" name="Rectangle 12"/>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381000" y="914400"/>
            <a:ext cx="2362200" cy="990600"/>
          </a:xfrm>
        </p:spPr>
        <p:txBody>
          <a:bodyPr anchor="b">
            <a:noAutofit/>
          </a:bodyPr>
          <a:lstStyle>
            <a:lvl1pPr algn="l">
              <a:buNone/>
              <a:defRPr sz="2200" b="1">
                <a:solidFill>
                  <a:srgbClr val="FFFFFF"/>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381000" y="1981200"/>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8" name="Rectangle 7"/>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Straight Connector 8"/>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Content Placeholder 19"/>
          <p:cNvSpPr>
            <a:spLocks noGrp="1"/>
          </p:cNvSpPr>
          <p:nvPr>
            <p:ph sz="quarter" idx="1"/>
          </p:nvPr>
        </p:nvSpPr>
        <p:spPr>
          <a:xfrm>
            <a:off x="3124200" y="685800"/>
            <a:ext cx="5638800" cy="5410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Oval 9"/>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lvl1pPr>
              <a:defRPr>
                <a:solidFill>
                  <a:schemeClr val="accent3">
                    <a:shade val="75000"/>
                  </a:schemeClr>
                </a:solidFill>
              </a:defRPr>
            </a:lvl1pPr>
          </a:lstStyle>
          <a:p>
            <a:fld id="{5470EAA3-E910-44B7-8B41-EAB058ACCE8B}" type="slidenum">
              <a:rPr lang="en-US" smtClean="0"/>
              <a:t>‹#›</a:t>
            </a:fld>
            <a:endParaRPr lang="en-US"/>
          </a:p>
        </p:txBody>
      </p:sp>
      <p:sp>
        <p:nvSpPr>
          <p:cNvPr id="21" name="Rectangle 20"/>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p:txBody>
          <a:bodyPr/>
          <a:lstStyle/>
          <a:p>
            <a:fld id="{3D13AD52-3E23-4FDD-B688-5814015F0D50}" type="datetimeFigureOut">
              <a:rPr lang="en-US" smtClean="0"/>
              <a:t>2/26/2026</a:t>
            </a:fld>
            <a:endParaRPr lang="en-US"/>
          </a:p>
        </p:txBody>
      </p:sp>
      <p:sp>
        <p:nvSpPr>
          <p:cNvPr id="6" name="Footer Placeholder 5"/>
          <p:cNvSpPr>
            <a:spLocks noGrp="1"/>
          </p:cNvSpPr>
          <p:nvPr>
            <p:ph type="ftr" sz="quarter" idx="11"/>
          </p:nvPr>
        </p:nvSpPr>
        <p:spPr>
          <a:xfrm>
            <a:off x="301752" y="6410848"/>
            <a:ext cx="3383280" cy="365760"/>
          </a:xfrm>
        </p:spPr>
        <p:txBody>
          <a:bodyPr/>
          <a:lstStyle/>
          <a:p>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1" name="Straight Connector 20"/>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0" name="Rectangle 19"/>
          <p:cNvSpPr>
            <a:spLocks noChangeArrowheads="1"/>
          </p:cNvSpPr>
          <p:nvPr/>
        </p:nvSpPr>
        <p:spPr bwMode="auto">
          <a:xfrm>
            <a:off x="152400" y="152400"/>
            <a:ext cx="8833104" cy="30175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Rectangle 14"/>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Oval 11"/>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Oval 12"/>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p>
            <a:fld id="{5470EAA3-E910-44B7-8B41-EAB058ACCE8B}" type="slidenum">
              <a:rPr lang="en-US" smtClean="0"/>
              <a:t>‹#›</a:t>
            </a:fld>
            <a:endParaRPr lang="en-US"/>
          </a:p>
        </p:txBody>
      </p:sp>
      <p:sp>
        <p:nvSpPr>
          <p:cNvPr id="2" name="Title 1"/>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3000375" y="609600"/>
            <a:ext cx="5867400" cy="4267200"/>
          </a:xfrm>
        </p:spPr>
        <p:txBody>
          <a:bodyPr/>
          <a:lstStyle>
            <a:lvl1pPr marL="0" indent="0">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22" name="Rectangle 21"/>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a:xfrm>
            <a:off x="5788152" y="6404984"/>
            <a:ext cx="3044952" cy="365760"/>
          </a:xfrm>
        </p:spPr>
        <p:txBody>
          <a:bodyPr/>
          <a:lstStyle/>
          <a:p>
            <a:fld id="{3D13AD52-3E23-4FDD-B688-5814015F0D50}" type="datetimeFigureOut">
              <a:rPr lang="en-US" smtClean="0"/>
              <a:t>2/26/2026</a:t>
            </a:fld>
            <a:endParaRPr lang="en-US"/>
          </a:p>
        </p:txBody>
      </p:sp>
      <p:sp>
        <p:nvSpPr>
          <p:cNvPr id="6" name="Footer Placeholder 5"/>
          <p:cNvSpPr>
            <a:spLocks noGrp="1"/>
          </p:cNvSpPr>
          <p:nvPr>
            <p:ph type="ftr" sz="quarter" idx="11"/>
          </p:nvPr>
        </p:nvSpPr>
        <p:spPr>
          <a:xfrm>
            <a:off x="301752" y="6410848"/>
            <a:ext cx="3584448" cy="365760"/>
          </a:xfrm>
        </p:spPr>
        <p:txBody>
          <a:bodyPr/>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393371"/>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Date Placeholder 13"/>
          <p:cNvSpPr>
            <a:spLocks noGrp="1"/>
          </p:cNvSpPr>
          <p:nvPr>
            <p:ph type="dt" sz="half" idx="2"/>
          </p:nvPr>
        </p:nvSpPr>
        <p:spPr>
          <a:xfrm>
            <a:off x="5791200" y="6404984"/>
            <a:ext cx="3044952" cy="365760"/>
          </a:xfrm>
          <a:prstGeom prst="rect">
            <a:avLst/>
          </a:prstGeom>
        </p:spPr>
        <p:txBody>
          <a:bodyPr vert="horz"/>
          <a:lstStyle>
            <a:lvl1pPr algn="r" eaLnBrk="1" latinLnBrk="0" hangingPunct="1">
              <a:defRPr kumimoji="0" sz="1400">
                <a:solidFill>
                  <a:srgbClr val="FFFFFF"/>
                </a:solidFill>
              </a:defRPr>
            </a:lvl1pPr>
          </a:lstStyle>
          <a:p>
            <a:fld id="{3D13AD52-3E23-4FDD-B688-5814015F0D50}" type="datetimeFigureOut">
              <a:rPr lang="en-US" smtClean="0"/>
              <a:t>2/26/2026</a:t>
            </a:fld>
            <a:endParaRPr lang="en-US"/>
          </a:p>
        </p:txBody>
      </p:sp>
      <p:sp>
        <p:nvSpPr>
          <p:cNvPr id="3" name="Footer Placeholder 2"/>
          <p:cNvSpPr>
            <a:spLocks noGrp="1"/>
          </p:cNvSpPr>
          <p:nvPr>
            <p:ph type="ftr" sz="quarter" idx="3"/>
          </p:nvPr>
        </p:nvSpPr>
        <p:spPr>
          <a:xfrm>
            <a:off x="304800" y="6410848"/>
            <a:ext cx="3581400" cy="365760"/>
          </a:xfrm>
          <a:prstGeom prst="rect">
            <a:avLst/>
          </a:prstGeom>
        </p:spPr>
        <p:txBody>
          <a:bodyPr vert="horz"/>
          <a:lstStyle>
            <a:lvl1pPr algn="l" eaLnBrk="1" latinLnBrk="0" hangingPunct="1">
              <a:defRPr kumimoji="0" sz="1200">
                <a:solidFill>
                  <a:srgbClr val="FFFFFF"/>
                </a:solidFill>
              </a:defRPr>
            </a:lvl1pPr>
          </a:lstStyle>
          <a:p>
            <a:endParaRPr lang="en-US"/>
          </a:p>
        </p:txBody>
      </p:sp>
      <p:sp>
        <p:nvSpPr>
          <p:cNvPr id="8" name="Rectangle 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Straight Connector 9"/>
          <p:cNvSpPr>
            <a:spLocks noChangeShapeType="1"/>
          </p:cNvSpPr>
          <p:nvPr/>
        </p:nvSpPr>
        <p:spPr bwMode="auto">
          <a:xfrm>
            <a:off x="152400" y="1276743"/>
            <a:ext cx="8833104"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2" name="Oval 11"/>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4343400" y="1040174"/>
            <a:ext cx="457200" cy="441325"/>
          </a:xfrm>
          <a:prstGeom prst="rect">
            <a:avLst/>
          </a:prstGeom>
        </p:spPr>
        <p:txBody>
          <a:bodyPr vert="horz" lIns="45720" rIns="45720" anchor="ctr">
            <a:normAutofit/>
          </a:bodyPr>
          <a:lstStyle>
            <a:lvl1pPr algn="ctr" eaLnBrk="1" latinLnBrk="0" hangingPunct="1">
              <a:defRPr kumimoji="0" sz="1600">
                <a:solidFill>
                  <a:schemeClr val="accent3">
                    <a:shade val="75000"/>
                  </a:schemeClr>
                </a:solidFill>
              </a:defRPr>
            </a:lvl1pPr>
          </a:lstStyle>
          <a:p>
            <a:fld id="{5470EAA3-E910-44B7-8B41-EAB058ACCE8B}" type="slidenum">
              <a:rPr lang="en-US" smtClean="0"/>
              <a:t>‹#›</a:t>
            </a:fld>
            <a:endParaRPr lang="en-US"/>
          </a:p>
        </p:txBody>
      </p:sp>
      <p:sp>
        <p:nvSpPr>
          <p:cNvPr id="22" name="Title Placeholder 21"/>
          <p:cNvSpPr>
            <a:spLocks noGrp="1"/>
          </p:cNvSpPr>
          <p:nvPr>
            <p:ph type="title"/>
          </p:nvPr>
        </p:nvSpPr>
        <p:spPr>
          <a:xfrm>
            <a:off x="301752" y="228600"/>
            <a:ext cx="8534400" cy="758952"/>
          </a:xfrm>
          <a:prstGeom prst="rect">
            <a:avLst/>
          </a:prstGeom>
        </p:spPr>
        <p:txBody>
          <a:bodyPr vert="horz" anchor="b">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301752" y="1524000"/>
            <a:ext cx="8534400" cy="459943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3300" kern="1200">
          <a:solidFill>
            <a:schemeClr val="accent3">
              <a:shade val="75000"/>
            </a:schemeClr>
          </a:solidFill>
          <a:latin typeface="+mj-lt"/>
          <a:ea typeface="+mj-ea"/>
          <a:cs typeface="+mj-cs"/>
        </a:defRPr>
      </a:lvl1pPr>
    </p:titleStyle>
    <p:bodyStyle>
      <a:lvl1pPr marL="274320" indent="-274320" algn="l" rtl="0"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l" rtl="0"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l" rtl="0"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l" rtl="0"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p:txBody>
          <a:bodyPr/>
          <a:lstStyle/>
          <a:p>
            <a:endParaRPr lang="en-US"/>
          </a:p>
        </p:txBody>
      </p:sp>
      <p:sp>
        <p:nvSpPr>
          <p:cNvPr id="2" name="Title 1"/>
          <p:cNvSpPr>
            <a:spLocks noGrp="1"/>
          </p:cNvSpPr>
          <p:nvPr>
            <p:ph type="ctrTitle"/>
          </p:nvPr>
        </p:nvSpPr>
        <p:spPr/>
        <p:txBody>
          <a:bodyPr/>
          <a:lstStyle/>
          <a:p>
            <a:r>
              <a:rPr lang="en-US" b="1" dirty="0" smtClean="0"/>
              <a:t>National Income</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National Income</a:t>
            </a:r>
            <a:endParaRPr lang="en-US" b="1" dirty="0"/>
          </a:p>
        </p:txBody>
      </p:sp>
      <p:sp>
        <p:nvSpPr>
          <p:cNvPr id="3" name="Content Placeholder 2"/>
          <p:cNvSpPr>
            <a:spLocks noGrp="1"/>
          </p:cNvSpPr>
          <p:nvPr>
            <p:ph sz="quarter" idx="1"/>
          </p:nvPr>
        </p:nvSpPr>
        <p:spPr/>
        <p:txBody>
          <a:bodyPr>
            <a:normAutofit fontScale="92500"/>
          </a:bodyPr>
          <a:lstStyle/>
          <a:p>
            <a:pPr algn="just">
              <a:buNone/>
            </a:pPr>
            <a:r>
              <a:rPr lang="en-US" dirty="0" smtClean="0"/>
              <a:t>National Income refers to the total monetary value of all final goods and services produced by a country’s residents within a specific period, usually one financial year. It acts as a key indicator of a nation's economic health and development. It reflects the productive capacity and income-generating ability of the economy.</a:t>
            </a:r>
          </a:p>
          <a:p>
            <a:pPr algn="just">
              <a:buNone/>
            </a:pPr>
            <a:r>
              <a:rPr lang="en-US" dirty="0" smtClean="0"/>
              <a:t>Policymakers, economists, and analysts rely on national income data to make informed decisions on budgeting, planning, and economic reforms. National income is crucial for understanding living standards, resource allocation, and income distribution in a country.</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p:txBody>
          <a:bodyPr>
            <a:normAutofit fontScale="85000" lnSpcReduction="20000"/>
          </a:bodyPr>
          <a:lstStyle/>
          <a:p>
            <a:pPr algn="just">
              <a:buNone/>
            </a:pPr>
            <a:r>
              <a:rPr lang="en-US" dirty="0" smtClean="0"/>
              <a:t>National Income denotes the total worth of all final goods and services generated within a country during a specific time frame, typically over the course of one financial </a:t>
            </a:r>
            <a:r>
              <a:rPr lang="en-US" dirty="0" err="1" smtClean="0"/>
              <a:t>year.From</a:t>
            </a:r>
            <a:r>
              <a:rPr lang="en-US" dirty="0" smtClean="0"/>
              <a:t> a macroeconomic perspective, national income plays a central role in measuring the economic performance and prosperity of a nation. It is </a:t>
            </a:r>
            <a:r>
              <a:rPr lang="en-US" dirty="0" err="1" smtClean="0"/>
              <a:t>utilised</a:t>
            </a:r>
            <a:r>
              <a:rPr lang="en-US" dirty="0" smtClean="0"/>
              <a:t> in evaluating per capita income, understanding inequality, and comparing growth across countries. It also forms the basis for fiscal policy formulation, taxation, and welfare schemes.</a:t>
            </a:r>
          </a:p>
          <a:p>
            <a:pPr algn="just">
              <a:buNone/>
            </a:pPr>
            <a:r>
              <a:rPr lang="en-US" dirty="0" smtClean="0"/>
              <a:t>Globally, institutions like the World Bank, the IMF, and the United Nations rely on national income statistics to assess global economic trends and design development frameworks.</a:t>
            </a:r>
          </a:p>
          <a:p>
            <a:pPr algn="just">
              <a:buNone/>
            </a:pPr>
            <a:r>
              <a:rPr lang="en-US" dirty="0" smtClean="0"/>
              <a:t>In India, agencies such as the National Statistical Office (NSO) under the Ministry of Statistics and </a:t>
            </a:r>
            <a:r>
              <a:rPr lang="en-US" dirty="0" err="1" smtClean="0"/>
              <a:t>Programme</a:t>
            </a:r>
            <a:r>
              <a:rPr lang="en-US" dirty="0" smtClean="0"/>
              <a:t> Implementation (</a:t>
            </a:r>
            <a:r>
              <a:rPr lang="en-US" dirty="0" err="1" smtClean="0"/>
              <a:t>MoSPI</a:t>
            </a:r>
            <a:r>
              <a:rPr lang="en-US" dirty="0" smtClean="0"/>
              <a:t>) handle national income estimation.</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National Income Components</a:t>
            </a:r>
            <a:endParaRPr lang="en-US" b="1" dirty="0"/>
          </a:p>
        </p:txBody>
      </p:sp>
      <p:sp>
        <p:nvSpPr>
          <p:cNvPr id="3" name="Content Placeholder 2"/>
          <p:cNvSpPr>
            <a:spLocks noGrp="1"/>
          </p:cNvSpPr>
          <p:nvPr>
            <p:ph sz="quarter" idx="1"/>
          </p:nvPr>
        </p:nvSpPr>
        <p:spPr/>
        <p:txBody>
          <a:bodyPr>
            <a:normAutofit fontScale="62500" lnSpcReduction="20000"/>
          </a:bodyPr>
          <a:lstStyle/>
          <a:p>
            <a:pPr algn="just">
              <a:buNone/>
            </a:pPr>
            <a:r>
              <a:rPr lang="en-US" dirty="0" smtClean="0"/>
              <a:t>National income is comprised of various components that reflect the flow of money within an economy. These components not only show how income is generated but also where it is spent or invested. The primary components include:</a:t>
            </a:r>
          </a:p>
          <a:p>
            <a:pPr algn="just">
              <a:buNone/>
            </a:pPr>
            <a:r>
              <a:rPr lang="en-US" dirty="0" smtClean="0"/>
              <a:t>Consumption (C): Consumption refers to the total spending by households on goods and services for their personal use.</a:t>
            </a:r>
          </a:p>
          <a:p>
            <a:pPr algn="just">
              <a:buNone/>
            </a:pPr>
            <a:r>
              <a:rPr lang="en-US" dirty="0" smtClean="0"/>
              <a:t>Investment (I): Investment refers to capital formation — the creation of new assets that contribute to future production. It includes business expenditure on machinery, tools, buildings, inventory accumulation, and residential construction.</a:t>
            </a:r>
          </a:p>
          <a:p>
            <a:pPr algn="just">
              <a:buNone/>
            </a:pPr>
            <a:r>
              <a:rPr lang="en-US" dirty="0" smtClean="0"/>
              <a:t>Government Spending (G): This includes all expenditure by central, state, and local governments on: public goods and services, salaries of government employees, welfare programs and subsidies. It does not include transfer payments (like pensions or unemployment benefits), as these do not correspond to the production of goods or services.</a:t>
            </a:r>
          </a:p>
          <a:p>
            <a:pPr algn="just">
              <a:buNone/>
            </a:pPr>
            <a:r>
              <a:rPr lang="en-US" dirty="0" smtClean="0"/>
              <a:t>Net Exports (X-M): This is the difference between a country’s exports and imports. A positive net export (trade surplus) adds to national income, while a negative net export (trade deficit) reduces it.</a:t>
            </a:r>
          </a:p>
          <a:p>
            <a:pPr algn="just">
              <a:buNone/>
            </a:pPr>
            <a:r>
              <a:rPr lang="en-US" dirty="0" smtClean="0"/>
              <a:t>Factor Income: Additionally, factor incomes (wages, rent, interest, profits) contribute to National Income at Factor Cost, adjusted for taxes and subsidies.</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1752" y="152400"/>
            <a:ext cx="8534400" cy="1143000"/>
          </a:xfrm>
        </p:spPr>
        <p:txBody>
          <a:bodyPr>
            <a:normAutofit/>
          </a:bodyPr>
          <a:lstStyle/>
          <a:p>
            <a:r>
              <a:rPr lang="en-US" b="1" dirty="0" smtClean="0"/>
              <a:t>Basic Concepts Related to National Income Accounting</a:t>
            </a:r>
            <a:endParaRPr lang="en-US" b="1" dirty="0"/>
          </a:p>
        </p:txBody>
      </p:sp>
      <p:sp>
        <p:nvSpPr>
          <p:cNvPr id="3" name="Content Placeholder 2"/>
          <p:cNvSpPr>
            <a:spLocks noGrp="1"/>
          </p:cNvSpPr>
          <p:nvPr>
            <p:ph sz="quarter" idx="1"/>
          </p:nvPr>
        </p:nvSpPr>
        <p:spPr/>
        <p:txBody>
          <a:bodyPr>
            <a:noAutofit/>
          </a:bodyPr>
          <a:lstStyle/>
          <a:p>
            <a:pPr algn="just">
              <a:buNone/>
            </a:pPr>
            <a:r>
              <a:rPr lang="en-US" sz="1500" dirty="0" smtClean="0"/>
              <a:t>Basic concepts related to national income accounting provide a foundational understanding of how a nation’s economic output and income are measured, offering insights into production, income distribution, and the economy’s overall financial health.</a:t>
            </a:r>
          </a:p>
          <a:p>
            <a:pPr algn="just"/>
            <a:r>
              <a:rPr lang="en-US" sz="1500" dirty="0" smtClean="0"/>
              <a:t>Gross Domestic Product (GDP)</a:t>
            </a:r>
          </a:p>
          <a:p>
            <a:pPr algn="just">
              <a:buNone/>
            </a:pPr>
            <a:r>
              <a:rPr lang="en-US" sz="1500" dirty="0" smtClean="0"/>
              <a:t>Gross Domestic Product (GDP) represents the total monetary value of all final goods and services produced within a country's geographical boundaries over a year, reflecting the overall economic output and domestic production strength.</a:t>
            </a:r>
          </a:p>
          <a:p>
            <a:pPr algn="just"/>
            <a:r>
              <a:rPr lang="en-US" sz="1500" dirty="0" smtClean="0"/>
              <a:t>Gross National Product (GNP)</a:t>
            </a:r>
          </a:p>
          <a:p>
            <a:pPr algn="just">
              <a:buNone/>
            </a:pPr>
            <a:r>
              <a:rPr lang="en-US" sz="1500" dirty="0" smtClean="0"/>
              <a:t>GNP includes the value of goods and services produced domestically along with net income earned from abroad, offering a broader picture of national income regardless of geographic production location.</a:t>
            </a:r>
          </a:p>
          <a:p>
            <a:pPr algn="just"/>
            <a:r>
              <a:rPr lang="en-US" sz="1500" dirty="0" smtClean="0"/>
              <a:t>Net Domestic Product (NDP)</a:t>
            </a:r>
          </a:p>
          <a:p>
            <a:pPr algn="just">
              <a:buNone/>
            </a:pPr>
            <a:r>
              <a:rPr lang="en-US" sz="1500" dirty="0" smtClean="0"/>
              <a:t>NDP is calculated by subtracting depreciation from GDP, indicating the actual value of goods and services produced after accounting for the wear and tear of capital assets used during production.</a:t>
            </a:r>
          </a:p>
          <a:p>
            <a:pPr algn="just"/>
            <a:r>
              <a:rPr lang="en-US" sz="1500" dirty="0" smtClean="0"/>
              <a:t>Net National Product (NNP)</a:t>
            </a:r>
          </a:p>
          <a:p>
            <a:pPr algn="just">
              <a:buNone/>
            </a:pPr>
            <a:r>
              <a:rPr lang="en-US" sz="1500" dirty="0" smtClean="0"/>
              <a:t>NNP measures a nation's total income by subtracting depreciation from GNP, giving insight into the economy’s sustainable income level after considering the reduction in capital stock over time.</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p:txBody>
          <a:bodyPr>
            <a:normAutofit fontScale="92500" lnSpcReduction="20000"/>
          </a:bodyPr>
          <a:lstStyle/>
          <a:p>
            <a:pPr algn="just"/>
            <a:r>
              <a:rPr lang="en-US" sz="1500" dirty="0" smtClean="0"/>
              <a:t>Personal Income (PI)</a:t>
            </a:r>
          </a:p>
          <a:p>
            <a:pPr algn="just">
              <a:buNone/>
            </a:pPr>
            <a:r>
              <a:rPr lang="en-US" sz="1500" dirty="0" smtClean="0"/>
              <a:t>Personal Income refers to the total income individuals receive, including wages, salaries, interest, dividends, and government transfer payments, regardless of whether the income was earned through productive activity or not.</a:t>
            </a:r>
          </a:p>
          <a:p>
            <a:pPr algn="just"/>
            <a:r>
              <a:rPr lang="en-US" sz="1500" dirty="0" smtClean="0"/>
              <a:t>Disposable Personal Income (DPI)</a:t>
            </a:r>
          </a:p>
          <a:p>
            <a:pPr algn="just">
              <a:buNone/>
            </a:pPr>
            <a:r>
              <a:rPr lang="en-US" sz="1500" dirty="0" smtClean="0"/>
              <a:t>Disposable Personal Income is the portion of personal income left after deducting personal taxes, showing the actual amount available for individuals to spend on goods, services, or save for future needs.</a:t>
            </a:r>
          </a:p>
          <a:p>
            <a:pPr algn="just"/>
            <a:r>
              <a:rPr lang="en-US" sz="1500" dirty="0" smtClean="0"/>
              <a:t>Factor Cost</a:t>
            </a:r>
          </a:p>
          <a:p>
            <a:pPr algn="just">
              <a:buNone/>
            </a:pPr>
            <a:r>
              <a:rPr lang="en-US" sz="1500" dirty="0" smtClean="0"/>
              <a:t>Factor Cost refers to the total cost incurred on all factors of production—land, labor, capital, and entrepreneurship—involved in creating goods and services. It can be calculated using the formula: Factor Cost = Market Price – Net Indirect Taxes, where Net Indirect Taxes = Indirect Taxes – Subsidies. Thus, it can also be expressed as: Factor Cost = Market Price – Indirect Taxes + Subsidies.</a:t>
            </a:r>
          </a:p>
          <a:p>
            <a:pPr algn="just"/>
            <a:r>
              <a:rPr lang="en-US" sz="1500" dirty="0" smtClean="0"/>
              <a:t>Net National Income</a:t>
            </a:r>
          </a:p>
          <a:p>
            <a:pPr algn="just"/>
            <a:r>
              <a:rPr lang="en-US" sz="1500" dirty="0" smtClean="0"/>
              <a:t>Net National Income (NNI) refers to the total income earned by a nation’s residents and businesses, including income from abroad, after accounting for depreciation. It provides a more accurate and sustainable measure of economic performance than gross indicators. NNI = GNP – Depreciation. By subtracting depreciation (wear and tear of capital goods), NNI focuses on the net addition to the economy’s wealth, making it a critical tool for assessing economic sustainability. It also forms the basis for per capita income, which reflects average income and is a standard measure for comparing living standards across countries.</a:t>
            </a:r>
          </a:p>
          <a:p>
            <a:pPr algn="just">
              <a:buNone/>
            </a:pPr>
            <a:r>
              <a:rPr lang="en-US" sz="1500" dirty="0" smtClean="0"/>
              <a:t>In India, the NNI at factor cost is a primary measure used in the Union Budget, Five-Year Plans (historically), and social sector policy planning. It gives insight into whether economic growth is leading to genuine value creation or is merely inflated by capital consumption.</a:t>
            </a:r>
            <a:endParaRPr lang="en-US" sz="1500" dirty="0"/>
          </a:p>
        </p:txBody>
      </p:sp>
      <p:sp>
        <p:nvSpPr>
          <p:cNvPr id="6" name="Title 1"/>
          <p:cNvSpPr>
            <a:spLocks noGrp="1"/>
          </p:cNvSpPr>
          <p:nvPr>
            <p:ph type="title"/>
          </p:nvPr>
        </p:nvSpPr>
        <p:spPr>
          <a:xfrm>
            <a:off x="301752" y="228600"/>
            <a:ext cx="8534400" cy="990600"/>
          </a:xfrm>
        </p:spPr>
        <p:txBody>
          <a:bodyPr>
            <a:normAutofit fontScale="90000"/>
          </a:bodyPr>
          <a:lstStyle/>
          <a:p>
            <a:r>
              <a:rPr lang="en-US" b="1" dirty="0" smtClean="0"/>
              <a:t>Basic Concepts Related to National Income Accounting</a:t>
            </a:r>
            <a:endParaRPr lang="en-US" b="1" dirty="0"/>
          </a:p>
        </p:txBody>
      </p:sp>
    </p:spTree>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Civic">
  <a:themeElements>
    <a:clrScheme name="Civic">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Civic">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ivic">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Civic</Template>
  <TotalTime>9</TotalTime>
  <Words>1005</Words>
  <Application>Microsoft Office PowerPoint</Application>
  <PresentationFormat>On-screen Show (4:3)</PresentationFormat>
  <Paragraphs>34</Paragraphs>
  <Slides>6</Slides>
  <Notes>0</Notes>
  <HiddenSlides>0</HiddenSlides>
  <MMClips>0</MMClips>
  <ScaleCrop>false</ScaleCrop>
  <HeadingPairs>
    <vt:vector size="4" baseType="variant">
      <vt:variant>
        <vt:lpstr>Theme</vt:lpstr>
      </vt:variant>
      <vt:variant>
        <vt:i4>1</vt:i4>
      </vt:variant>
      <vt:variant>
        <vt:lpstr>Slide Titles</vt:lpstr>
      </vt:variant>
      <vt:variant>
        <vt:i4>6</vt:i4>
      </vt:variant>
    </vt:vector>
  </HeadingPairs>
  <TitlesOfParts>
    <vt:vector size="7" baseType="lpstr">
      <vt:lpstr>Civic</vt:lpstr>
      <vt:lpstr>National Income</vt:lpstr>
      <vt:lpstr>National Income</vt:lpstr>
      <vt:lpstr>Slide 3</vt:lpstr>
      <vt:lpstr>National Income Components</vt:lpstr>
      <vt:lpstr>Basic Concepts Related to National Income Accounting</vt:lpstr>
      <vt:lpstr>Basic Concepts Related to National Income Accounting</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National Income</dc:title>
  <dc:creator>Hp</dc:creator>
  <cp:lastModifiedBy>Hp</cp:lastModifiedBy>
  <cp:revision>1</cp:revision>
  <dcterms:created xsi:type="dcterms:W3CDTF">2026-02-26T15:05:52Z</dcterms:created>
  <dcterms:modified xsi:type="dcterms:W3CDTF">2026-02-26T15:15:13Z</dcterms:modified>
</cp:coreProperties>
</file>